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06" r:id="rId2"/>
    <p:sldId id="293" r:id="rId3"/>
    <p:sldId id="307" r:id="rId4"/>
    <p:sldId id="335" r:id="rId5"/>
    <p:sldId id="315" r:id="rId6"/>
    <p:sldId id="338" r:id="rId7"/>
    <p:sldId id="336" r:id="rId8"/>
    <p:sldId id="328" r:id="rId9"/>
    <p:sldId id="329" r:id="rId10"/>
    <p:sldId id="330" r:id="rId11"/>
    <p:sldId id="331" r:id="rId12"/>
    <p:sldId id="332" r:id="rId13"/>
    <p:sldId id="342" r:id="rId14"/>
    <p:sldId id="333" r:id="rId15"/>
    <p:sldId id="339" r:id="rId16"/>
    <p:sldId id="340" r:id="rId17"/>
    <p:sldId id="317" r:id="rId18"/>
    <p:sldId id="303" r:id="rId19"/>
    <p:sldId id="341" r:id="rId20"/>
    <p:sldId id="314" r:id="rId21"/>
    <p:sldId id="304" r:id="rId22"/>
  </p:sldIdLst>
  <p:sldSz cx="9144000" cy="5143500" type="screen16x9"/>
  <p:notesSz cx="6858000" cy="9144000"/>
  <p:embeddedFontLst>
    <p:embeddedFont>
      <p:font typeface="한수원 한돋움 Bold" panose="020B0600000101010101" pitchFamily="50" charset="-127"/>
      <p:bold r:id="rId25"/>
    </p:embeddedFont>
    <p:embeddedFont>
      <p:font typeface="한수원 한돋움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Tmon몬소리 Black" panose="02000A03000000000000" pitchFamily="2" charset="-127"/>
      <p:bold r:id="rId29"/>
    </p:embeddedFont>
  </p:embeddedFontLst>
  <p:defaultTextStyle>
    <a:defPPr>
      <a:defRPr lang="ko-KR"/>
    </a:defPPr>
    <a:lvl1pPr marL="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4A"/>
    <a:srgbClr val="43809F"/>
    <a:srgbClr val="A9DBF5"/>
    <a:srgbClr val="FFC729"/>
    <a:srgbClr val="C7DAFF"/>
    <a:srgbClr val="593187"/>
    <a:srgbClr val="A8C840"/>
    <a:srgbClr val="FCC025"/>
    <a:srgbClr val="E01E3E"/>
    <a:srgbClr val="FBE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94" autoAdjust="0"/>
  </p:normalViewPr>
  <p:slideViewPr>
    <p:cSldViewPr>
      <p:cViewPr varScale="1">
        <p:scale>
          <a:sx n="144" d="100"/>
          <a:sy n="144" d="100"/>
        </p:scale>
        <p:origin x="88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4578-7EF3-4727-BD42-39B967B9454B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C99-96F0-46CD-B58C-814FF01AF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F32D-416B-41F8-965B-AFE94DF4D91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2FE0F-61B8-4DB6-9D27-4EDC46824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203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5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87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97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67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0067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제작과정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30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494667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835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73" r:id="rId4"/>
    <p:sldLayoutId id="2147483669" r:id="rId5"/>
    <p:sldLayoutId id="2147483670" r:id="rId6"/>
    <p:sldLayoutId id="2147483672" r:id="rId7"/>
  </p:sldLayoutIdLs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microsoft.com/office/2007/relationships/hdphoto" Target="../media/hdphoto1.wdp"/><Relationship Id="rId1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microsoft.com/office/2007/relationships/hdphoto" Target="../media/hdphoto3.wdp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4.jpeg"/><Relationship Id="rId3" Type="http://schemas.openxmlformats.org/officeDocument/2006/relationships/image" Target="../media/image47.png"/><Relationship Id="rId7" Type="http://schemas.openxmlformats.org/officeDocument/2006/relationships/image" Target="../media/image50.jpeg"/><Relationship Id="rId12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1.png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08" b="95385" l="2174" r="100000">
                        <a14:foregroundMark x1="46739" y1="38077" x2="46739" y2="38077"/>
                        <a14:foregroundMark x1="48188" y1="71923" x2="48188" y2="71923"/>
                        <a14:foregroundMark x1="43478" y1="66923" x2="43478" y2="66923"/>
                        <a14:foregroundMark x1="13406" y1="43846" x2="13406" y2="43846"/>
                        <a14:foregroundMark x1="48913" y1="86538" x2="48913" y2="86538"/>
                        <a14:foregroundMark x1="40217" y1="40385" x2="40217" y2="40385"/>
                        <a14:foregroundMark x1="49638" y1="81923" x2="49638" y2="81923"/>
                        <a14:backgroundMark x1="7609" y1="40000" x2="7609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45" r="36515"/>
          <a:stretch/>
        </p:blipFill>
        <p:spPr>
          <a:xfrm rot="21113401">
            <a:off x="327659" y="2218178"/>
            <a:ext cx="721344" cy="24765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83568" y="591530"/>
            <a:ext cx="7776864" cy="396044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79"/>
          <a:stretch/>
        </p:blipFill>
        <p:spPr>
          <a:xfrm>
            <a:off x="693094" y="1070149"/>
            <a:ext cx="7755582" cy="253374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93094" y="1635646"/>
            <a:ext cx="7755582" cy="2160240"/>
          </a:xfrm>
          <a:prstGeom prst="rect">
            <a:avLst/>
          </a:prstGeom>
          <a:gradFill flip="none" rotWithShape="1">
            <a:gsLst>
              <a:gs pos="35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0395"/>
          <a:stretch/>
        </p:blipFill>
        <p:spPr>
          <a:xfrm>
            <a:off x="693094" y="3603891"/>
            <a:ext cx="7755582" cy="9385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83568" y="591530"/>
            <a:ext cx="7776864" cy="468052"/>
          </a:xfrm>
          <a:prstGeom prst="rect">
            <a:avLst/>
          </a:prstGeom>
          <a:solidFill>
            <a:srgbClr val="00BBFF"/>
          </a:solidFill>
          <a:ln w="19050">
            <a:solidFill>
              <a:srgbClr val="000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79674" y="2950232"/>
            <a:ext cx="195642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예진희</a:t>
            </a:r>
            <a:r>
              <a:rPr lang="ko-KR" altLang="en-US" sz="1200" dirty="0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err="1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황창식</a:t>
            </a:r>
            <a:r>
              <a:rPr lang="en-US" altLang="ko-KR" sz="1200" dirty="0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박지민</a:t>
            </a:r>
            <a:endParaRPr lang="en-US" altLang="ko-KR" sz="1200" dirty="0">
              <a:solidFill>
                <a:srgbClr val="00004A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김가현</a:t>
            </a:r>
            <a:r>
              <a:rPr lang="en-US" altLang="ko-KR" sz="1200" dirty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err="1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양화영</a:t>
            </a:r>
            <a:r>
              <a:rPr lang="en-US" altLang="ko-KR" sz="1200" dirty="0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err="1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서정빈</a:t>
            </a:r>
            <a:endParaRPr lang="ko-KR" altLang="en-US" sz="1200" dirty="0">
              <a:solidFill>
                <a:srgbClr val="00004A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27584" y="732427"/>
            <a:ext cx="186258" cy="186258"/>
          </a:xfrm>
          <a:prstGeom prst="ellipse">
            <a:avLst/>
          </a:prstGeom>
          <a:solidFill>
            <a:srgbClr val="FF6E03"/>
          </a:solidFill>
          <a:ln w="19050">
            <a:solidFill>
              <a:srgbClr val="000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118097" y="732427"/>
            <a:ext cx="186258" cy="186258"/>
          </a:xfrm>
          <a:prstGeom prst="ellipse">
            <a:avLst/>
          </a:prstGeom>
          <a:solidFill>
            <a:srgbClr val="00B877"/>
          </a:solidFill>
          <a:ln w="19050">
            <a:solidFill>
              <a:srgbClr val="000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403648" y="732427"/>
            <a:ext cx="186258" cy="186258"/>
          </a:xfrm>
          <a:prstGeom prst="ellipse">
            <a:avLst/>
          </a:prstGeom>
          <a:solidFill>
            <a:srgbClr val="FBEE00"/>
          </a:solidFill>
          <a:ln w="19050">
            <a:solidFill>
              <a:srgbClr val="000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82" y="1143164"/>
            <a:ext cx="1901023" cy="19326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08" b="95385" l="2174" r="100000">
                        <a14:foregroundMark x1="46739" y1="38077" x2="46739" y2="38077"/>
                        <a14:foregroundMark x1="48188" y1="71923" x2="48188" y2="71923"/>
                        <a14:foregroundMark x1="43478" y1="66923" x2="43478" y2="66923"/>
                        <a14:foregroundMark x1="13406" y1="43846" x2="13406" y2="43846"/>
                        <a14:foregroundMark x1="48913" y1="86538" x2="48913" y2="86538"/>
                        <a14:foregroundMark x1="40217" y1="40385" x2="40217" y2="40385"/>
                        <a14:foregroundMark x1="49638" y1="81923" x2="49638" y2="81923"/>
                        <a14:backgroundMark x1="7609" y1="40000" x2="7609" y2="40000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232" r="8554" b="10641"/>
          <a:stretch/>
        </p:blipFill>
        <p:spPr>
          <a:xfrm>
            <a:off x="8375999" y="2930505"/>
            <a:ext cx="768002" cy="221299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08" b="95385" l="2174" r="100000">
                        <a14:foregroundMark x1="46739" y1="38077" x2="46739" y2="38077"/>
                        <a14:foregroundMark x1="48188" y1="71923" x2="48188" y2="71923"/>
                        <a14:foregroundMark x1="43478" y1="66923" x2="43478" y2="66923"/>
                        <a14:foregroundMark x1="13406" y1="43846" x2="13406" y2="43846"/>
                        <a14:foregroundMark x1="48913" y1="86538" x2="48913" y2="86538"/>
                        <a14:foregroundMark x1="40217" y1="40385" x2="40217" y2="40385"/>
                        <a14:foregroundMark x1="49638" y1="81923" x2="49638" y2="81923"/>
                        <a14:backgroundMark x1="7609" y1="40000" x2="7609" y2="40000"/>
                      </a14:backgroundRemoval>
                    </a14:imgEffect>
                    <a14:imgEffect>
                      <a14:colorTemperature colorTemp="525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45" r="36515" b="20523"/>
          <a:stretch/>
        </p:blipFill>
        <p:spPr>
          <a:xfrm>
            <a:off x="8014657" y="3363837"/>
            <a:ext cx="666609" cy="18188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2628931" y="1623467"/>
            <a:ext cx="3651962" cy="72327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ko-KR" altLang="en-US" sz="4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4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약국 재고관리 프로그램</a:t>
            </a:r>
            <a:endParaRPr lang="ko-KR" altLang="en-US" sz="4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4A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3620148" y="2787774"/>
            <a:ext cx="1669529" cy="0"/>
          </a:xfrm>
          <a:prstGeom prst="line">
            <a:avLst/>
          </a:prstGeom>
          <a:ln w="57150">
            <a:solidFill>
              <a:srgbClr val="5E9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8" b="26876"/>
          <a:stretch/>
        </p:blipFill>
        <p:spPr>
          <a:xfrm>
            <a:off x="0" y="2848661"/>
            <a:ext cx="1499533" cy="229483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76" y="2751177"/>
            <a:ext cx="2882047" cy="24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39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004048" y="3291830"/>
            <a:ext cx="374441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comboBox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선택된 내용에 따라 조건을 다르게 하여 검색 가능하게 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RadioButton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대신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CheckBox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사용하였고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이중 선택을 방지하기 위해 예외 처리함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Stock(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수량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따른 오름차순 또는 내림차순 정렬 가능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203597"/>
            <a:ext cx="2783580" cy="20883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868144" y="1275606"/>
            <a:ext cx="1800200" cy="3500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/>
          <p:nvPr/>
        </p:nvCxnSpPr>
        <p:spPr>
          <a:xfrm rot="10800000" flipV="1">
            <a:off x="4834014" y="1505855"/>
            <a:ext cx="1034131" cy="57613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587" y="1059582"/>
            <a:ext cx="2916408" cy="212102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64" y="3294085"/>
            <a:ext cx="4304531" cy="123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00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1519" y="3298800"/>
            <a:ext cx="37444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ListView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품목 선택 시 자동으로 주문 탭에 입력됨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약품명과 주문 수량을 입력하고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‘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담기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’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누르면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DataManager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drugs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원본 데이터와 입력된 약품 이름을 대조하여 주문 폼에 있는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orders List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추가함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회사 정보도 동일하게 작동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1590"/>
            <a:ext cx="2783580" cy="20883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23728" y="1203598"/>
            <a:ext cx="1055388" cy="3500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4" idx="3"/>
          </p:cNvCxnSpPr>
          <p:nvPr/>
        </p:nvCxnSpPr>
        <p:spPr>
          <a:xfrm>
            <a:off x="3179116" y="1378607"/>
            <a:ext cx="816820" cy="24701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7" y="1059582"/>
            <a:ext cx="4468197" cy="27444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733" y="2427734"/>
            <a:ext cx="1490766" cy="53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7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1615" y="3507854"/>
            <a:ext cx="374441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사용자가 입력한 정보가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Form Load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시 불러지고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수량 수정 시 이전에 있던 데이터를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Clear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이용해 지우고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수정 된 입력 값을 다시 설정 후에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주문 시 입력한 수량과 원래 있던 재고를 더해서 데이터 저장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131590"/>
            <a:ext cx="4257495" cy="214845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870" y="2499742"/>
            <a:ext cx="2742410" cy="22624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2013"/>
            <a:ext cx="2972399" cy="223224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39552" y="2860205"/>
            <a:ext cx="2736304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3"/>
          </p:cNvCxnSpPr>
          <p:nvPr/>
        </p:nvCxnSpPr>
        <p:spPr>
          <a:xfrm flipV="1">
            <a:off x="3275856" y="2788197"/>
            <a:ext cx="514091" cy="28803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743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1560" y="3723878"/>
            <a:ext cx="374441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여러 항목 주문 시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제조사에 따라 발주하는 곳이 다르기 때문에 제조사 별로 발주 메일을 따로 전송하기 위해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foreach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문 사용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주소와 제목 본문을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form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TextBox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값으로 가져와서 해당 주소로 메일 송부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2" y="1203598"/>
            <a:ext cx="1895566" cy="223224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8202" y="1347614"/>
            <a:ext cx="1895566" cy="20882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/>
          <p:nvPr/>
        </p:nvCxnSpPr>
        <p:spPr>
          <a:xfrm>
            <a:off x="2483768" y="2283718"/>
            <a:ext cx="1054452" cy="14401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852" y="1059582"/>
            <a:ext cx="2742410" cy="22624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6" y="2139702"/>
            <a:ext cx="3240728" cy="279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4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44008" y="2211710"/>
            <a:ext cx="3744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구글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smtp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계정과 서버를 사용해서 이메일 발송 구현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작성한 메일 주소로 품목명을 제목으로 하여 메일 발송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Credentials : ID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PW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인증 받는 코드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EnableSsl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:SSL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보안서버 사용 여부 확인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31590"/>
            <a:ext cx="3312368" cy="25304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723878"/>
            <a:ext cx="3831397" cy="12197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4982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1419622"/>
            <a:ext cx="4444446" cy="10801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715766"/>
            <a:ext cx="4444446" cy="1554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8064" y="185167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dirty="0"/>
              <a:t>공백 부분 예외처리 되지 않아 공란일 경우에도 </a:t>
            </a:r>
            <a:endParaRPr lang="en-US" altLang="ko-KR" dirty="0" smtClean="0"/>
          </a:p>
          <a:p>
            <a:pPr marL="0" indent="0" algn="ctr">
              <a:buNone/>
            </a:pPr>
            <a:r>
              <a:rPr lang="ko-KR" altLang="en-US" dirty="0" smtClean="0"/>
              <a:t>제약사 </a:t>
            </a:r>
            <a:r>
              <a:rPr lang="ko-KR" altLang="en-US" dirty="0"/>
              <a:t>정보가 추가되는 오류 발견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6588224" y="2587455"/>
            <a:ext cx="576064" cy="57606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04048" y="3437639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en-US" altLang="ko-KR" dirty="0" smtClean="0"/>
              <a:t>If</a:t>
            </a:r>
            <a:r>
              <a:rPr lang="ko-KR" altLang="en-US" dirty="0" smtClean="0"/>
              <a:t>문 사용하여 예외처리 후 정상 작동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53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8024" y="1892268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en-US" altLang="ko-KR" dirty="0" err="1" smtClean="0"/>
              <a:t>ComboBox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가 입력되는 오류 발견</a:t>
            </a:r>
            <a:endParaRPr lang="ko-KR" altLang="en-US" dirty="0"/>
          </a:p>
        </p:txBody>
      </p:sp>
      <p:sp>
        <p:nvSpPr>
          <p:cNvPr id="7" name="아래쪽 화살표 6"/>
          <p:cNvSpPr/>
          <p:nvPr/>
        </p:nvSpPr>
        <p:spPr>
          <a:xfrm>
            <a:off x="6228184" y="2628053"/>
            <a:ext cx="576064" cy="57606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44008" y="347823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en-US" altLang="ko-KR" dirty="0" err="1" smtClean="0"/>
              <a:t>ComboBox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탭에서 </a:t>
            </a:r>
            <a:r>
              <a:rPr lang="en-US" altLang="ko-KR" dirty="0" err="1" smtClean="0"/>
              <a:t>DropDownStyle</a:t>
            </a:r>
            <a:r>
              <a:rPr lang="ko-KR" altLang="en-US" dirty="0" smtClean="0"/>
              <a:t>을</a:t>
            </a:r>
            <a:endParaRPr lang="en-US" altLang="ko-KR" dirty="0" smtClean="0"/>
          </a:p>
          <a:p>
            <a:pPr marL="0" indent="0" algn="ctr">
              <a:buNone/>
            </a:pPr>
            <a:r>
              <a:rPr lang="en-US" altLang="ko-KR" dirty="0" err="1" smtClean="0"/>
              <a:t>DropDownList</a:t>
            </a:r>
            <a:r>
              <a:rPr lang="ko-KR" altLang="en-US" dirty="0" smtClean="0"/>
              <a:t>로 수정 후 오류 해결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9" y="1359120"/>
            <a:ext cx="2846291" cy="12125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359120"/>
            <a:ext cx="1872208" cy="9449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89" y="3147762"/>
            <a:ext cx="2847600" cy="12111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984" y="3075753"/>
            <a:ext cx="1872000" cy="10697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9635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203598"/>
            <a:ext cx="5093386" cy="37238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267494"/>
            <a:ext cx="627534" cy="6275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20272" y="679584"/>
            <a:ext cx="12961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GitHub QR-Code</a:t>
            </a:r>
            <a:endParaRPr lang="ko-KR" altLang="en-US" sz="8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0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3031194" y="633979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98757E-EC0B-47E5-9EA1-43BA79ABA10A}"/>
              </a:ext>
            </a:extLst>
          </p:cNvPr>
          <p:cNvSpPr/>
          <p:nvPr/>
        </p:nvSpPr>
        <p:spPr>
          <a:xfrm>
            <a:off x="1951758" y="1904864"/>
            <a:ext cx="5272891" cy="2608404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동일 제약사 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2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개 이상 품목 주문 시 메일 취합 발송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현재는 동일 제약사라도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2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 이상 발주 시 메일 창이 각 품목의 개수만큼 팝업 되는 부분이 아쉽다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조건을 설정해 동일 제약사 일 경우 취합하여 발주 가능하다면 더 효율적일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</a:p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주문 관리 탭의 기능 확장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 주문 관리 탭은 단순 메일 발송 및 주문을 해야 해당 폼이 확인 가능하다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과거에 발주했던 내용에 접근할 수 있는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파일을 생성한다면 재고 관리에 더 용이할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626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81864" y="2046862"/>
            <a:ext cx="3380273" cy="1049777"/>
            <a:chOff x="2919919" y="1923678"/>
            <a:chExt cx="3380273" cy="104977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6F9878-777C-4CD4-9613-851CABCDFC3E}"/>
                </a:ext>
              </a:extLst>
            </p:cNvPr>
            <p:cNvSpPr txBox="1"/>
            <p:nvPr/>
          </p:nvSpPr>
          <p:spPr>
            <a:xfrm>
              <a:off x="2919919" y="2211710"/>
              <a:ext cx="2735363" cy="761745"/>
            </a:xfrm>
            <a:prstGeom prst="rect">
              <a:avLst/>
            </a:prstGeom>
            <a:noFill/>
          </p:spPr>
          <p:txBody>
            <a:bodyPr wrap="none" lIns="68579" tIns="34289" rIns="68579" bIns="34289" rtlCol="0">
              <a:spAutoFit/>
            </a:bodyPr>
            <a:lstStyle/>
            <a:p>
              <a:pPr algn="ctr"/>
              <a:r>
                <a:rPr lang="ko-KR" altLang="en-US" sz="4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E97E1"/>
                  </a:solidFill>
                  <a:latin typeface="한수원 한돋움" pitchFamily="50" charset="-127"/>
                  <a:ea typeface="한수원 한돋움" pitchFamily="50" charset="-127"/>
                </a:rPr>
                <a:t>감사합니다</a:t>
              </a:r>
              <a:endPara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8231" y="1923678"/>
              <a:ext cx="571961" cy="963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7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개발 및 구현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오류개선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220072" y="3997822"/>
            <a:ext cx="3024337" cy="518144"/>
            <a:chOff x="5220071" y="3295744"/>
            <a:chExt cx="302433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B5F3E0-8716-4DBC-9C00-68995BAFCA3B}"/>
                </a:ext>
              </a:extLst>
            </p:cNvPr>
            <p:cNvSpPr/>
            <p:nvPr/>
          </p:nvSpPr>
          <p:spPr>
            <a:xfrm>
              <a:off x="5220071" y="3295744"/>
              <a:ext cx="222713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형상관리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425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3470576" y="206769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pPr algn="ctr"/>
            <a:r>
              <a:rPr lang="ko-KR" altLang="en-US" sz="4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rPr>
              <a:t>자료 </a:t>
            </a:r>
            <a:r>
              <a:rPr lang="en-US" altLang="ko-KR" sz="4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rPr>
              <a:t>(</a:t>
            </a:r>
            <a:r>
              <a:rPr lang="ko-KR" altLang="en-US" sz="4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rPr>
              <a:t>삭제 금지</a:t>
            </a:r>
            <a:r>
              <a:rPr lang="en-US" altLang="ko-KR" sz="4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rPr>
              <a:t>)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281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338" y="2244782"/>
            <a:ext cx="485278" cy="7897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56" y="2157895"/>
            <a:ext cx="607804" cy="9635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277" y="2157895"/>
            <a:ext cx="539282" cy="9635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539" y="2157895"/>
            <a:ext cx="571961" cy="9635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63" y="2157895"/>
            <a:ext cx="1111995" cy="9635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157895"/>
            <a:ext cx="1204429" cy="9635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636" y="2157895"/>
            <a:ext cx="963543" cy="9635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392" y="2157895"/>
            <a:ext cx="1142056" cy="9635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338" y="640950"/>
            <a:ext cx="1458538" cy="14827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308" b="95385" l="2174" r="100000">
                        <a14:foregroundMark x1="46739" y1="38077" x2="46739" y2="38077"/>
                        <a14:foregroundMark x1="48188" y1="71923" x2="48188" y2="71923"/>
                        <a14:foregroundMark x1="43478" y1="66923" x2="43478" y2="66923"/>
                        <a14:foregroundMark x1="13406" y1="43846" x2="13406" y2="43846"/>
                        <a14:foregroundMark x1="48913" y1="86538" x2="48913" y2="86538"/>
                        <a14:foregroundMark x1="40217" y1="40385" x2="40217" y2="40385"/>
                        <a14:foregroundMark x1="49638" y1="81923" x2="49638" y2="81923"/>
                        <a14:backgroundMark x1="7609" y1="40000" x2="7609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071" y="699542"/>
            <a:ext cx="1784318" cy="16808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308" b="95385" l="2174" r="100000">
                        <a14:foregroundMark x1="46739" y1="38077" x2="46739" y2="38077"/>
                        <a14:foregroundMark x1="48188" y1="71923" x2="48188" y2="71923"/>
                        <a14:foregroundMark x1="43478" y1="66923" x2="43478" y2="66923"/>
                        <a14:foregroundMark x1="13406" y1="43846" x2="13406" y2="43846"/>
                        <a14:foregroundMark x1="48913" y1="86538" x2="48913" y2="86538"/>
                        <a14:foregroundMark x1="40217" y1="40385" x2="40217" y2="40385"/>
                        <a14:foregroundMark x1="49638" y1="81923" x2="49638" y2="81923"/>
                        <a14:backgroundMark x1="7609" y1="40000" x2="7609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215"/>
          <a:stretch/>
        </p:blipFill>
        <p:spPr>
          <a:xfrm>
            <a:off x="4338237" y="699542"/>
            <a:ext cx="656356" cy="16808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308" b="95385" l="2174" r="100000">
                        <a14:foregroundMark x1="46739" y1="38077" x2="46739" y2="38077"/>
                        <a14:foregroundMark x1="48188" y1="71923" x2="48188" y2="71923"/>
                        <a14:foregroundMark x1="43478" y1="66923" x2="43478" y2="66923"/>
                        <a14:foregroundMark x1="13406" y1="43846" x2="13406" y2="43846"/>
                        <a14:foregroundMark x1="48913" y1="86538" x2="48913" y2="86538"/>
                        <a14:foregroundMark x1="40217" y1="40385" x2="40217" y2="40385"/>
                        <a14:foregroundMark x1="49638" y1="81923" x2="49638" y2="81923"/>
                        <a14:backgroundMark x1="7609" y1="40000" x2="7609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45" r="36515"/>
          <a:stretch/>
        </p:blipFill>
        <p:spPr>
          <a:xfrm>
            <a:off x="5257660" y="699542"/>
            <a:ext cx="489599" cy="168088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308" b="95385" l="2174" r="100000">
                        <a14:foregroundMark x1="46739" y1="38077" x2="46739" y2="38077"/>
                        <a14:foregroundMark x1="48188" y1="71923" x2="48188" y2="71923"/>
                        <a14:foregroundMark x1="43478" y1="66923" x2="43478" y2="66923"/>
                        <a14:foregroundMark x1="13406" y1="43846" x2="13406" y2="43846"/>
                        <a14:foregroundMark x1="48913" y1="86538" x2="48913" y2="86538"/>
                        <a14:foregroundMark x1="40217" y1="40385" x2="40217" y2="40385"/>
                        <a14:foregroundMark x1="49638" y1="81923" x2="49638" y2="81923"/>
                        <a14:backgroundMark x1="7609" y1="40000" x2="7609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232"/>
          <a:stretch/>
        </p:blipFill>
        <p:spPr>
          <a:xfrm>
            <a:off x="6039139" y="699542"/>
            <a:ext cx="673905" cy="1680880"/>
          </a:xfrm>
          <a:prstGeom prst="rect">
            <a:avLst/>
          </a:prstGeom>
        </p:spPr>
      </p:pic>
      <p:pic>
        <p:nvPicPr>
          <p:cNvPr id="1026" name="Picture 2" descr="Teletubbies (TV Series 1997–2001) - IMDb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81" b="55959"/>
          <a:stretch/>
        </p:blipFill>
        <p:spPr bwMode="auto">
          <a:xfrm>
            <a:off x="2558928" y="2977833"/>
            <a:ext cx="2124582" cy="132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125352" y="3896983"/>
            <a:ext cx="792088" cy="648072"/>
          </a:xfrm>
          <a:prstGeom prst="rect">
            <a:avLst/>
          </a:prstGeom>
          <a:solidFill>
            <a:srgbClr val="E01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019873" y="3896983"/>
            <a:ext cx="792088" cy="648072"/>
          </a:xfrm>
          <a:prstGeom prst="rect">
            <a:avLst/>
          </a:prstGeom>
          <a:solidFill>
            <a:srgbClr val="FCC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908003" y="3896983"/>
            <a:ext cx="792088" cy="648072"/>
          </a:xfrm>
          <a:prstGeom prst="rect">
            <a:avLst/>
          </a:prstGeom>
          <a:solidFill>
            <a:srgbClr val="A8C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796133" y="3896983"/>
            <a:ext cx="792088" cy="648072"/>
          </a:xfrm>
          <a:prstGeom prst="rect">
            <a:avLst/>
          </a:prstGeom>
          <a:solidFill>
            <a:srgbClr val="593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84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5606"/>
            <a:ext cx="936104" cy="936104"/>
          </a:xfrm>
          <a:prstGeom prst="rect">
            <a:avLst/>
          </a:prstGeom>
        </p:spPr>
      </p:pic>
      <p:sp>
        <p:nvSpPr>
          <p:cNvPr id="34" name="왼쪽 대괄호 33"/>
          <p:cNvSpPr/>
          <p:nvPr/>
        </p:nvSpPr>
        <p:spPr>
          <a:xfrm>
            <a:off x="1691680" y="1491630"/>
            <a:ext cx="144016" cy="648072"/>
          </a:xfrm>
          <a:prstGeom prst="leftBracket">
            <a:avLst/>
          </a:prstGeom>
          <a:ln w="38100">
            <a:solidFill>
              <a:srgbClr val="C7D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 대괄호 34"/>
          <p:cNvSpPr/>
          <p:nvPr/>
        </p:nvSpPr>
        <p:spPr>
          <a:xfrm flipH="1">
            <a:off x="5292080" y="1491630"/>
            <a:ext cx="207098" cy="648072"/>
          </a:xfrm>
          <a:prstGeom prst="leftBracket">
            <a:avLst/>
          </a:prstGeom>
          <a:ln w="38100">
            <a:solidFill>
              <a:srgbClr val="C7D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831233" y="1521886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일일이 약품 정보를 입력할 필요 없는 재고 관리 프로그램 구상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2427734"/>
            <a:ext cx="936104" cy="936104"/>
          </a:xfrm>
          <a:prstGeom prst="rect">
            <a:avLst/>
          </a:prstGeom>
        </p:spPr>
      </p:pic>
      <p:sp>
        <p:nvSpPr>
          <p:cNvPr id="38" name="왼쪽 대괄호 37"/>
          <p:cNvSpPr/>
          <p:nvPr/>
        </p:nvSpPr>
        <p:spPr>
          <a:xfrm>
            <a:off x="3572814" y="2613502"/>
            <a:ext cx="144016" cy="648072"/>
          </a:xfrm>
          <a:prstGeom prst="leftBracket">
            <a:avLst/>
          </a:prstGeom>
          <a:ln w="38100">
            <a:solidFill>
              <a:srgbClr val="FFC7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왼쪽 대괄호 38"/>
          <p:cNvSpPr/>
          <p:nvPr/>
        </p:nvSpPr>
        <p:spPr>
          <a:xfrm flipH="1">
            <a:off x="7173214" y="2613502"/>
            <a:ext cx="207098" cy="648072"/>
          </a:xfrm>
          <a:prstGeom prst="leftBracket">
            <a:avLst/>
          </a:prstGeom>
          <a:ln w="38100">
            <a:solidFill>
              <a:srgbClr val="FFC7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12367" y="2532841"/>
            <a:ext cx="3460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사용자가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DBMS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을 따로 사용할 필요 없이 신뢰성 있는 정보 조회 및 손쉬운 관리가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가능한 프로그램 설계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89" y="3723878"/>
            <a:ext cx="936104" cy="936104"/>
          </a:xfrm>
          <a:prstGeom prst="rect">
            <a:avLst/>
          </a:prstGeom>
        </p:spPr>
      </p:pic>
      <p:sp>
        <p:nvSpPr>
          <p:cNvPr id="42" name="왼쪽 대괄호 41"/>
          <p:cNvSpPr/>
          <p:nvPr/>
        </p:nvSpPr>
        <p:spPr>
          <a:xfrm>
            <a:off x="1691680" y="3876547"/>
            <a:ext cx="144016" cy="648072"/>
          </a:xfrm>
          <a:prstGeom prst="leftBracket">
            <a:avLst/>
          </a:prstGeom>
          <a:ln w="38100">
            <a:solidFill>
              <a:srgbClr val="4380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왼쪽 대괄호 42"/>
          <p:cNvSpPr/>
          <p:nvPr/>
        </p:nvSpPr>
        <p:spPr>
          <a:xfrm flipH="1">
            <a:off x="5292080" y="3876547"/>
            <a:ext cx="207098" cy="648072"/>
          </a:xfrm>
          <a:prstGeom prst="leftBracket">
            <a:avLst/>
          </a:prstGeom>
          <a:ln w="38100">
            <a:solidFill>
              <a:srgbClr val="4380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831233" y="3899542"/>
            <a:ext cx="3460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API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통한 데이터 확보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및 가용성 높은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UI&amp;UX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적용한 프로그램 제작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8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8" grpId="0" animBg="1"/>
      <p:bldP spid="39" grpId="0" animBg="1"/>
      <p:bldP spid="40" grpId="0"/>
      <p:bldP spid="42" grpId="0" animBg="1"/>
      <p:bldP spid="43" grpId="0" animBg="1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7304" y="2625043"/>
            <a:ext cx="1904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제약사 정보 조회 및 추가 수정 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80" y="1383618"/>
            <a:ext cx="3149641" cy="237626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95939" y="2859782"/>
            <a:ext cx="36003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/>
          <p:nvPr/>
        </p:nvCxnSpPr>
        <p:spPr>
          <a:xfrm rot="10800000">
            <a:off x="2808174" y="2755848"/>
            <a:ext cx="1196826" cy="283954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823740" y="2859782"/>
            <a:ext cx="36003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/>
          <p:nvPr/>
        </p:nvCxnSpPr>
        <p:spPr>
          <a:xfrm flipV="1">
            <a:off x="5183780" y="2938038"/>
            <a:ext cx="1224136" cy="14401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409839" y="2859782"/>
            <a:ext cx="36003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/>
          <p:nvPr/>
        </p:nvCxnSpPr>
        <p:spPr>
          <a:xfrm rot="16200000" flipH="1">
            <a:off x="4272396" y="3537285"/>
            <a:ext cx="716002" cy="81078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06586" y="3989116"/>
            <a:ext cx="2745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원하는 조건으로 약품 정보 검색 및 주문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44208" y="2800830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주문한 약품 수정 및 발주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29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11" grpId="0" animBg="1"/>
      <p:bldP spid="14" grpId="0" animBg="1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5" y="1390275"/>
            <a:ext cx="3008816" cy="3528392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4405376" y="1107435"/>
            <a:ext cx="3245159" cy="1872208"/>
            <a:chOff x="3462228" y="1059582"/>
            <a:chExt cx="3809946" cy="217069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080" y="1059582"/>
              <a:ext cx="2877094" cy="2170690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4427984" y="1275606"/>
              <a:ext cx="2808311" cy="129614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꺾인 연결선 32"/>
            <p:cNvCxnSpPr>
              <a:endCxn id="44" idx="3"/>
            </p:cNvCxnSpPr>
            <p:nvPr/>
          </p:nvCxnSpPr>
          <p:spPr>
            <a:xfrm rot="10800000">
              <a:off x="3462228" y="1400900"/>
              <a:ext cx="955836" cy="52277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1107435"/>
            <a:ext cx="2929719" cy="58877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419872" y="3579862"/>
            <a:ext cx="5040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XElement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이용해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파일에 저장된 정보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(Comps List)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만약 불러올 정보가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없다면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오류 </a:t>
            </a:r>
            <a:r>
              <a:rPr lang="ko-KR" altLang="en-US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메세지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출력 후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새롭게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파일을 생성해서 불러옴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72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63638"/>
            <a:ext cx="3600400" cy="25108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1960" y="2588207"/>
            <a:ext cx="4651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파일이 디렉터리 내에 있는 경우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내용 수정 및 삭제 시 변경된 정보를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파일에 덮어 쓰기 함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86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84" y="2211710"/>
            <a:ext cx="4474461" cy="25108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5606"/>
            <a:ext cx="7009405" cy="86409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57969" y="3236279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파일이 없는 경우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getElement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()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메서드를 통해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API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정보를 받아와서 신규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0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3598"/>
            <a:ext cx="2450593" cy="18722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 flipH="1">
            <a:off x="409261" y="2427734"/>
            <a:ext cx="2381839" cy="648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꺾인 연결선 3"/>
          <p:cNvCxnSpPr/>
          <p:nvPr/>
        </p:nvCxnSpPr>
        <p:spPr>
          <a:xfrm flipV="1">
            <a:off x="2796306" y="2182279"/>
            <a:ext cx="593043" cy="57606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657" y="1131590"/>
            <a:ext cx="2974316" cy="12163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1583750"/>
            <a:ext cx="3168352" cy="11235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8240" y="3363838"/>
            <a:ext cx="374441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DataBoundItem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을 사용해서 원하는 정보를 클릭하면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자동으로 해당 탭에 저장된 정보를 불러옴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각 각의 버튼을 클릭 시 해당 기능을 수행하고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중복 방지를 위해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Reset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 다시 불러옴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ko-KR" altLang="en-US" sz="11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657" y="2597310"/>
            <a:ext cx="4444446" cy="155444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7354" y="3719480"/>
            <a:ext cx="2989142" cy="6816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5923" y="4299942"/>
            <a:ext cx="3098938" cy="72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79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03598"/>
            <a:ext cx="2880320" cy="217382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11760" y="1213622"/>
            <a:ext cx="1296144" cy="3500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4" idx="3"/>
          </p:cNvCxnSpPr>
          <p:nvPr/>
        </p:nvCxnSpPr>
        <p:spPr>
          <a:xfrm>
            <a:off x="3707904" y="1388631"/>
            <a:ext cx="792088" cy="175009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48" y="1059582"/>
            <a:ext cx="3955702" cy="33843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560" y="3723878"/>
            <a:ext cx="374441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부분 검색이 가능하도록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Contains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사용해서 작성한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포함한 정보만을 따로 임시 리스트에 저장해서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095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</TotalTime>
  <Words>438</Words>
  <Application>Microsoft Office PowerPoint</Application>
  <PresentationFormat>화면 슬라이드 쇼(16:9)</PresentationFormat>
  <Paragraphs>69</Paragraphs>
  <Slides>21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Arial</vt:lpstr>
      <vt:lpstr>한수원 한돋움 Bold</vt:lpstr>
      <vt:lpstr>한수원 한돋움</vt:lpstr>
      <vt:lpstr>맑은 고딕</vt:lpstr>
      <vt:lpstr>Tmon몬소리 Black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KB</cp:lastModifiedBy>
  <cp:revision>367</cp:revision>
  <dcterms:created xsi:type="dcterms:W3CDTF">2021-04-11T06:29:46Z</dcterms:created>
  <dcterms:modified xsi:type="dcterms:W3CDTF">2021-04-22T06:46:42Z</dcterms:modified>
</cp:coreProperties>
</file>